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5" r:id="rId3"/>
    <p:sldId id="260" r:id="rId4"/>
    <p:sldId id="261" r:id="rId5"/>
    <p:sldId id="262" r:id="rId6"/>
    <p:sldId id="264" r:id="rId7"/>
    <p:sldId id="267" r:id="rId8"/>
    <p:sldId id="269" r:id="rId9"/>
    <p:sldId id="266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9D1C4-9C49-41E3-87A5-C33128C35D11}" type="doc">
      <dgm:prSet loTypeId="urn:microsoft.com/office/officeart/2009/3/layout/SubStepProcess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8220E58-0AEE-43F4-A39C-388ED428A75B}">
      <dgm:prSet phldrT="[Текст]" custT="1"/>
      <dgm:spPr/>
      <dgm:t>
        <a:bodyPr/>
        <a:lstStyle/>
        <a:p>
          <a:pPr algn="ctr"/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биологиялық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деректерді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сақтау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жинау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ұйымдастыру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талдау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әдістерді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дамытып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кемелдендіретін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пәнаралық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 сала.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B321B-5465-42A5-AE1F-9620FAC8B80D}" type="parTrans" cxnId="{C3EC1F6C-0DB1-40E0-8974-FC682A0CE330}">
      <dgm:prSet/>
      <dgm:spPr/>
      <dgm:t>
        <a:bodyPr/>
        <a:lstStyle/>
        <a:p>
          <a:endParaRPr lang="ru-RU"/>
        </a:p>
      </dgm:t>
    </dgm:pt>
    <dgm:pt modelId="{E1EF93D6-937C-4BFA-A086-69268B43A4FC}" type="sibTrans" cxnId="{C3EC1F6C-0DB1-40E0-8974-FC682A0CE330}">
      <dgm:prSet/>
      <dgm:spPr/>
      <dgm:t>
        <a:bodyPr/>
        <a:lstStyle/>
        <a:p>
          <a:endParaRPr lang="ru-RU"/>
        </a:p>
      </dgm:t>
    </dgm:pt>
    <dgm:pt modelId="{57E3969F-0F56-418B-A859-76466B270F03}">
      <dgm:prSet phldrT="[Текст]" custT="1"/>
      <dgm:spPr/>
      <dgm:t>
        <a:bodyPr/>
        <a:lstStyle/>
        <a:p>
          <a:r>
            <a:rPr lang="ru-RU" sz="2400" b="1" i="0" dirty="0"/>
            <a:t>Биоинформатика </a:t>
          </a:r>
          <a:endParaRPr lang="ru-RU" sz="24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539CE-00B3-4C7F-892F-D8C5B2BD0954}" type="parTrans" cxnId="{D9F6A202-5E8E-4B34-8FBB-24B4DFAF5118}">
      <dgm:prSet/>
      <dgm:spPr/>
      <dgm:t>
        <a:bodyPr/>
        <a:lstStyle/>
        <a:p>
          <a:endParaRPr lang="ru-RU"/>
        </a:p>
      </dgm:t>
    </dgm:pt>
    <dgm:pt modelId="{6B920594-7860-4012-8AE3-ACE92BA674BF}" type="sibTrans" cxnId="{D9F6A202-5E8E-4B34-8FBB-24B4DFAF5118}">
      <dgm:prSet/>
      <dgm:spPr/>
      <dgm:t>
        <a:bodyPr/>
        <a:lstStyle/>
        <a:p>
          <a:endParaRPr lang="ru-RU"/>
        </a:p>
      </dgm:t>
    </dgm:pt>
    <dgm:pt modelId="{FA7F4575-49DA-4CF9-8AD6-7762A701A8AA}">
      <dgm:prSet phldrT="[Текст]" custT="1"/>
      <dgm:spPr/>
      <dgm:t>
        <a:bodyPr/>
        <a:lstStyle/>
        <a:p>
          <a:r>
            <a:rPr lang="ru-RU" sz="2400" b="1" i="0" dirty="0" err="1">
              <a:latin typeface="Arial" panose="020B0604020202020204" pitchFamily="34" charset="0"/>
              <a:cs typeface="Arial" panose="020B0604020202020204" pitchFamily="34" charset="0"/>
            </a:rPr>
            <a:t>генд</a:t>
          </a:r>
          <a:r>
            <a:rPr lang="en-US" sz="2400" b="1" i="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2400" b="1" i="0" dirty="0">
              <a:latin typeface="Arial" panose="020B0604020202020204" pitchFamily="34" charset="0"/>
              <a:cs typeface="Arial" panose="020B0604020202020204" pitchFamily="34" charset="0"/>
            </a:rPr>
            <a:t>к биоинформатика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C7E55-5767-438F-B054-3E8DF66C183F}" type="parTrans" cxnId="{FFFB329B-B3FA-47AD-8853-3EA722C2B848}">
      <dgm:prSet/>
      <dgm:spPr/>
      <dgm:t>
        <a:bodyPr/>
        <a:lstStyle/>
        <a:p>
          <a:endParaRPr lang="ru-RU"/>
        </a:p>
      </dgm:t>
    </dgm:pt>
    <dgm:pt modelId="{69B00C4A-34A8-4F00-8366-760F6704727E}" type="sibTrans" cxnId="{FFFB329B-B3FA-47AD-8853-3EA722C2B848}">
      <dgm:prSet/>
      <dgm:spPr/>
      <dgm:t>
        <a:bodyPr/>
        <a:lstStyle/>
        <a:p>
          <a:endParaRPr lang="ru-RU"/>
        </a:p>
      </dgm:t>
    </dgm:pt>
    <dgm:pt modelId="{7B4927A9-B3C1-41D1-9120-29ADF15D0585}">
      <dgm:prSet phldrT="[Текст]" custT="1"/>
      <dgm:spPr/>
      <dgm:t>
        <a:bodyPr/>
        <a:lstStyle/>
        <a:p>
          <a:r>
            <a:rPr lang="ru-RU" sz="2400" b="1" dirty="0" err="1">
              <a:latin typeface="Arial" panose="020B0604020202020204" pitchFamily="34" charset="0"/>
              <a:cs typeface="Arial" panose="020B0604020202020204" pitchFamily="34" charset="0"/>
            </a:rPr>
            <a:t>арифметикалық</a:t>
          </a:r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dirty="0" err="1">
              <a:latin typeface="Arial" panose="020B0604020202020204" pitchFamily="34" charset="0"/>
              <a:cs typeface="Arial" panose="020B0604020202020204" pitchFamily="34" charset="0"/>
            </a:rPr>
            <a:t>өрнек</a:t>
          </a:r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b="1" dirty="0" err="1">
              <a:latin typeface="Arial" panose="020B0604020202020204" pitchFamily="34" charset="0"/>
              <a:cs typeface="Arial" panose="020B0604020202020204" pitchFamily="34" charset="0"/>
            </a:rPr>
            <a:t>қатесі</a:t>
          </a:r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B060850-9E30-41F8-A137-FD4389B558A5}" type="parTrans" cxnId="{3002EAA3-2130-4F3A-BECA-BA5099CA818E}">
      <dgm:prSet/>
      <dgm:spPr/>
      <dgm:t>
        <a:bodyPr/>
        <a:lstStyle/>
        <a:p>
          <a:endParaRPr lang="ru-RU"/>
        </a:p>
      </dgm:t>
    </dgm:pt>
    <dgm:pt modelId="{5CA4AA63-9B89-492E-8E93-6F46A0F06F40}" type="sibTrans" cxnId="{3002EAA3-2130-4F3A-BECA-BA5099CA818E}">
      <dgm:prSet/>
      <dgm:spPr/>
      <dgm:t>
        <a:bodyPr/>
        <a:lstStyle/>
        <a:p>
          <a:endParaRPr lang="ru-RU"/>
        </a:p>
      </dgm:t>
    </dgm:pt>
    <dgm:pt modelId="{C87F4AB0-6D6D-4822-BD44-A13283E85F50}" type="pres">
      <dgm:prSet presAssocID="{8C69D1C4-9C49-41E3-87A5-C33128C35D11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E8708921-5CC3-4881-B490-010B9F0E202B}" type="pres">
      <dgm:prSet presAssocID="{78220E58-0AEE-43F4-A39C-388ED428A75B}" presName="parTx1" presStyleLbl="node1" presStyleIdx="0" presStyleCnt="3" custScaleX="135126" custScaleY="130788" custLinFactNeighborX="-893" custLinFactNeighborY="1761"/>
      <dgm:spPr/>
      <dgm:t>
        <a:bodyPr/>
        <a:lstStyle/>
        <a:p>
          <a:endParaRPr lang="ru-RU"/>
        </a:p>
      </dgm:t>
    </dgm:pt>
    <dgm:pt modelId="{AFB9ACE8-8AB8-42C8-8E51-944F1EFEB677}" type="pres">
      <dgm:prSet presAssocID="{78220E58-0AEE-43F4-A39C-388ED428A75B}" presName="spPre1" presStyleCnt="0"/>
      <dgm:spPr/>
    </dgm:pt>
    <dgm:pt modelId="{250B75E6-72C0-4665-9A3B-2EED79D5EEB0}" type="pres">
      <dgm:prSet presAssocID="{78220E58-0AEE-43F4-A39C-388ED428A75B}" presName="chLin1" presStyleCnt="0"/>
      <dgm:spPr/>
    </dgm:pt>
    <dgm:pt modelId="{E33A3D56-3841-420F-8BDD-6D4CF49D8F16}" type="pres">
      <dgm:prSet presAssocID="{3FF539CE-00B3-4C7F-892F-D8C5B2BD0954}" presName="Name11" presStyleLbl="parChTrans1D1" presStyleIdx="0" presStyleCnt="4"/>
      <dgm:spPr/>
    </dgm:pt>
    <dgm:pt modelId="{285DCB4B-0AE7-45AF-9683-3AC7F983E100}" type="pres">
      <dgm:prSet presAssocID="{3FF539CE-00B3-4C7F-892F-D8C5B2BD0954}" presName="Name31" presStyleLbl="parChTrans1D1" presStyleIdx="1" presStyleCnt="4"/>
      <dgm:spPr/>
    </dgm:pt>
    <dgm:pt modelId="{A4D82E24-37E2-4FD4-A80F-7FE259618604}" type="pres">
      <dgm:prSet presAssocID="{57E3969F-0F56-418B-A859-76466B270F03}" presName="top1" presStyleCnt="0"/>
      <dgm:spPr/>
    </dgm:pt>
    <dgm:pt modelId="{BA7C49EB-A75B-4C01-AB46-CA91BF175D77}" type="pres">
      <dgm:prSet presAssocID="{57E3969F-0F56-418B-A859-76466B270F03}" presName="txAndLines1" presStyleCnt="0"/>
      <dgm:spPr/>
    </dgm:pt>
    <dgm:pt modelId="{F15E1267-8577-45E3-9701-90E6BD8098BD}" type="pres">
      <dgm:prSet presAssocID="{57E3969F-0F56-418B-A859-76466B270F03}" presName="anchor1" presStyleCnt="0"/>
      <dgm:spPr/>
    </dgm:pt>
    <dgm:pt modelId="{084738A9-59A3-4C72-BAA3-77C22D4313C4}" type="pres">
      <dgm:prSet presAssocID="{57E3969F-0F56-418B-A859-76466B270F03}" presName="backup1" presStyleCnt="0"/>
      <dgm:spPr/>
    </dgm:pt>
    <dgm:pt modelId="{1B206268-BEC9-4878-8978-17E7833C6B17}" type="pres">
      <dgm:prSet presAssocID="{57E3969F-0F56-418B-A859-76466B270F03}" presName="preLine1" presStyleLbl="parChTrans1D1" presStyleIdx="2" presStyleCnt="4"/>
      <dgm:spPr/>
    </dgm:pt>
    <dgm:pt modelId="{BD78D00B-0C61-4B48-B360-4AACF2F28DFD}" type="pres">
      <dgm:prSet presAssocID="{57E3969F-0F56-418B-A859-76466B270F03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90A3E-1AA0-4322-9FE6-5C259F75C233}" type="pres">
      <dgm:prSet presAssocID="{57E3969F-0F56-418B-A859-76466B270F03}" presName="postLine1" presStyleLbl="parChTrans1D1" presStyleIdx="3" presStyleCnt="4"/>
      <dgm:spPr/>
    </dgm:pt>
    <dgm:pt modelId="{407FD95B-ED0E-41F2-9D1A-B31F5A92D8E2}" type="pres">
      <dgm:prSet presAssocID="{78220E58-0AEE-43F4-A39C-388ED428A75B}" presName="spPost1" presStyleCnt="0"/>
      <dgm:spPr/>
    </dgm:pt>
    <dgm:pt modelId="{ADF7CC14-93E7-486A-84FA-7BB74C585A2D}" type="pres">
      <dgm:prSet presAssocID="{FA7F4575-49DA-4CF9-8AD6-7762A701A8AA}" presName="parTx2" presStyleLbl="node1" presStyleIdx="1" presStyleCnt="3"/>
      <dgm:spPr/>
      <dgm:t>
        <a:bodyPr/>
        <a:lstStyle/>
        <a:p>
          <a:endParaRPr lang="ru-RU"/>
        </a:p>
      </dgm:t>
    </dgm:pt>
    <dgm:pt modelId="{EDEB111F-ECCA-4775-907C-D05F1361B0C4}" type="pres">
      <dgm:prSet presAssocID="{7B4927A9-B3C1-41D1-9120-29ADF15D0585}" presName="parTx3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9F6A202-5E8E-4B34-8FBB-24B4DFAF5118}" srcId="{78220E58-0AEE-43F4-A39C-388ED428A75B}" destId="{57E3969F-0F56-418B-A859-76466B270F03}" srcOrd="0" destOrd="0" parTransId="{3FF539CE-00B3-4C7F-892F-D8C5B2BD0954}" sibTransId="{6B920594-7860-4012-8AE3-ACE92BA674BF}"/>
    <dgm:cxn modelId="{846CF2D3-8143-499A-887A-9A59AAC101CF}" type="presOf" srcId="{7B4927A9-B3C1-41D1-9120-29ADF15D0585}" destId="{EDEB111F-ECCA-4775-907C-D05F1361B0C4}" srcOrd="0" destOrd="0" presId="urn:microsoft.com/office/officeart/2009/3/layout/SubStepProcess"/>
    <dgm:cxn modelId="{3002EAA3-2130-4F3A-BECA-BA5099CA818E}" srcId="{8C69D1C4-9C49-41E3-87A5-C33128C35D11}" destId="{7B4927A9-B3C1-41D1-9120-29ADF15D0585}" srcOrd="2" destOrd="0" parTransId="{0B060850-9E30-41F8-A137-FD4389B558A5}" sibTransId="{5CA4AA63-9B89-492E-8E93-6F46A0F06F40}"/>
    <dgm:cxn modelId="{FFFB329B-B3FA-47AD-8853-3EA722C2B848}" srcId="{8C69D1C4-9C49-41E3-87A5-C33128C35D11}" destId="{FA7F4575-49DA-4CF9-8AD6-7762A701A8AA}" srcOrd="1" destOrd="0" parTransId="{421C7E55-5767-438F-B054-3E8DF66C183F}" sibTransId="{69B00C4A-34A8-4F00-8366-760F6704727E}"/>
    <dgm:cxn modelId="{605D0DC2-DD15-4615-9B7D-E363FB54DCAD}" type="presOf" srcId="{57E3969F-0F56-418B-A859-76466B270F03}" destId="{BD78D00B-0C61-4B48-B360-4AACF2F28DFD}" srcOrd="0" destOrd="0" presId="urn:microsoft.com/office/officeart/2009/3/layout/SubStepProcess"/>
    <dgm:cxn modelId="{C3EC1F6C-0DB1-40E0-8974-FC682A0CE330}" srcId="{8C69D1C4-9C49-41E3-87A5-C33128C35D11}" destId="{78220E58-0AEE-43F4-A39C-388ED428A75B}" srcOrd="0" destOrd="0" parTransId="{8C0B321B-5465-42A5-AE1F-9620FAC8B80D}" sibTransId="{E1EF93D6-937C-4BFA-A086-69268B43A4FC}"/>
    <dgm:cxn modelId="{D2711BCA-F5A3-43D8-BFC6-BC35812F3921}" type="presOf" srcId="{8C69D1C4-9C49-41E3-87A5-C33128C35D11}" destId="{C87F4AB0-6D6D-4822-BD44-A13283E85F50}" srcOrd="0" destOrd="0" presId="urn:microsoft.com/office/officeart/2009/3/layout/SubStepProcess"/>
    <dgm:cxn modelId="{F03A12D6-2C5A-4B5D-BE76-F794BAA12380}" type="presOf" srcId="{78220E58-0AEE-43F4-A39C-388ED428A75B}" destId="{E8708921-5CC3-4881-B490-010B9F0E202B}" srcOrd="0" destOrd="0" presId="urn:microsoft.com/office/officeart/2009/3/layout/SubStepProcess"/>
    <dgm:cxn modelId="{D01674AB-0919-4EFB-AFC6-259114ED63C8}" type="presOf" srcId="{FA7F4575-49DA-4CF9-8AD6-7762A701A8AA}" destId="{ADF7CC14-93E7-486A-84FA-7BB74C585A2D}" srcOrd="0" destOrd="0" presId="urn:microsoft.com/office/officeart/2009/3/layout/SubStepProcess"/>
    <dgm:cxn modelId="{F2C600E6-05D4-4047-A50C-9D363977B1B4}" type="presParOf" srcId="{C87F4AB0-6D6D-4822-BD44-A13283E85F50}" destId="{E8708921-5CC3-4881-B490-010B9F0E202B}" srcOrd="0" destOrd="0" presId="urn:microsoft.com/office/officeart/2009/3/layout/SubStepProcess"/>
    <dgm:cxn modelId="{1001ADFC-5AE1-4CA4-B99D-A9F6B34DD221}" type="presParOf" srcId="{C87F4AB0-6D6D-4822-BD44-A13283E85F50}" destId="{AFB9ACE8-8AB8-42C8-8E51-944F1EFEB677}" srcOrd="1" destOrd="0" presId="urn:microsoft.com/office/officeart/2009/3/layout/SubStepProcess"/>
    <dgm:cxn modelId="{0510E385-AFF7-4839-8A50-416CF6850E2A}" type="presParOf" srcId="{C87F4AB0-6D6D-4822-BD44-A13283E85F50}" destId="{250B75E6-72C0-4665-9A3B-2EED79D5EEB0}" srcOrd="2" destOrd="0" presId="urn:microsoft.com/office/officeart/2009/3/layout/SubStepProcess"/>
    <dgm:cxn modelId="{CEC6297B-9109-4890-ACB8-D4A766F0052F}" type="presParOf" srcId="{250B75E6-72C0-4665-9A3B-2EED79D5EEB0}" destId="{E33A3D56-3841-420F-8BDD-6D4CF49D8F16}" srcOrd="0" destOrd="0" presId="urn:microsoft.com/office/officeart/2009/3/layout/SubStepProcess"/>
    <dgm:cxn modelId="{63A3CEB5-0979-4E13-9E5C-DA9F0FDF687C}" type="presParOf" srcId="{250B75E6-72C0-4665-9A3B-2EED79D5EEB0}" destId="{285DCB4B-0AE7-45AF-9683-3AC7F983E100}" srcOrd="1" destOrd="0" presId="urn:microsoft.com/office/officeart/2009/3/layout/SubStepProcess"/>
    <dgm:cxn modelId="{3479C490-E62C-4018-BDC7-B2B8E1BDD5B1}" type="presParOf" srcId="{250B75E6-72C0-4665-9A3B-2EED79D5EEB0}" destId="{A4D82E24-37E2-4FD4-A80F-7FE259618604}" srcOrd="2" destOrd="0" presId="urn:microsoft.com/office/officeart/2009/3/layout/SubStepProcess"/>
    <dgm:cxn modelId="{DE84E72D-B510-4EE6-87F7-B51883A28BB6}" type="presParOf" srcId="{250B75E6-72C0-4665-9A3B-2EED79D5EEB0}" destId="{BA7C49EB-A75B-4C01-AB46-CA91BF175D77}" srcOrd="3" destOrd="0" presId="urn:microsoft.com/office/officeart/2009/3/layout/SubStepProcess"/>
    <dgm:cxn modelId="{876B58B1-0F08-4D2B-BF07-78721893F72B}" type="presParOf" srcId="{BA7C49EB-A75B-4C01-AB46-CA91BF175D77}" destId="{F15E1267-8577-45E3-9701-90E6BD8098BD}" srcOrd="0" destOrd="0" presId="urn:microsoft.com/office/officeart/2009/3/layout/SubStepProcess"/>
    <dgm:cxn modelId="{71AE245C-E994-499C-BE5F-29C92AE6B34E}" type="presParOf" srcId="{BA7C49EB-A75B-4C01-AB46-CA91BF175D77}" destId="{084738A9-59A3-4C72-BAA3-77C22D4313C4}" srcOrd="1" destOrd="0" presId="urn:microsoft.com/office/officeart/2009/3/layout/SubStepProcess"/>
    <dgm:cxn modelId="{54F1D769-053D-48EE-8865-610B2DC6033A}" type="presParOf" srcId="{BA7C49EB-A75B-4C01-AB46-CA91BF175D77}" destId="{1B206268-BEC9-4878-8978-17E7833C6B17}" srcOrd="2" destOrd="0" presId="urn:microsoft.com/office/officeart/2009/3/layout/SubStepProcess"/>
    <dgm:cxn modelId="{ACD987DE-1ACF-48C5-AD90-E32FA85F3B2B}" type="presParOf" srcId="{BA7C49EB-A75B-4C01-AB46-CA91BF175D77}" destId="{BD78D00B-0C61-4B48-B360-4AACF2F28DFD}" srcOrd="3" destOrd="0" presId="urn:microsoft.com/office/officeart/2009/3/layout/SubStepProcess"/>
    <dgm:cxn modelId="{FC62D576-AC27-4D66-8334-6128E1856C86}" type="presParOf" srcId="{BA7C49EB-A75B-4C01-AB46-CA91BF175D77}" destId="{3E490A3E-1AA0-4322-9FE6-5C259F75C233}" srcOrd="4" destOrd="0" presId="urn:microsoft.com/office/officeart/2009/3/layout/SubStepProcess"/>
    <dgm:cxn modelId="{AC7B8DC0-A94D-463D-8A22-42667B728CCD}" type="presParOf" srcId="{C87F4AB0-6D6D-4822-BD44-A13283E85F50}" destId="{407FD95B-ED0E-41F2-9D1A-B31F5A92D8E2}" srcOrd="3" destOrd="0" presId="urn:microsoft.com/office/officeart/2009/3/layout/SubStepProcess"/>
    <dgm:cxn modelId="{A53C9585-455E-48E0-82C2-8BBE23A1E104}" type="presParOf" srcId="{C87F4AB0-6D6D-4822-BD44-A13283E85F50}" destId="{ADF7CC14-93E7-486A-84FA-7BB74C585A2D}" srcOrd="4" destOrd="0" presId="urn:microsoft.com/office/officeart/2009/3/layout/SubStepProcess"/>
    <dgm:cxn modelId="{57BE35ED-8EFB-43CE-BB1F-4DD4D539FF93}" type="presParOf" srcId="{C87F4AB0-6D6D-4822-BD44-A13283E85F50}" destId="{EDEB111F-ECCA-4775-907C-D05F1361B0C4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9CA4-F54C-4B3C-BD1D-C04C200C58DD}" type="doc">
      <dgm:prSet loTypeId="urn:microsoft.com/office/officeart/2009/3/layout/PlusandMinus" loCatId="relationship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57D0B96-4CDE-439C-BB29-62049CF5DD3A}">
      <dgm:prSet phldrT="[Текст]" custT="1"/>
      <dgm:spPr/>
      <dgm:t>
        <a:bodyPr/>
        <a:lstStyle/>
        <a:p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Биологиялық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жүйелердегі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жасуша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мүше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, организм, популяция) 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ақпараттық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үрдістерді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зерттеу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Компьютерлік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ғылымға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ақпаратты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талдаудың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биологиялық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әдістерін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енгізу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зерттеу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Үлкен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көлемді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биологиялық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ақпараттарды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талдау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алгоритмдерді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жасау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>
            <a:buFont typeface="Arial" panose="020B0604020202020204" pitchFamily="34" charset="0"/>
            <a:buChar char="•"/>
          </a:pP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Геномдағы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гендерді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іздеу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алгоритмі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Биологиялық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ақпараттарды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яғни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нуклеотидттер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аминқышқылдар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тізбегін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ақуыздар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молекуласының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құрылымын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ақуыз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молекуласының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молекулалармен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кешенінің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құрылымын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талдау</a:t>
          </a:r>
          <a:endParaRPr lang="ru-RU" sz="18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Ақуыздың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белсенді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орталықтарының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құрылымын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оқу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C81F5-AA53-438D-BF07-200941374656}" type="parTrans" cxnId="{D160DB3C-C7DE-4CFA-977C-EBFAB7E6B1C0}">
      <dgm:prSet/>
      <dgm:spPr/>
      <dgm:t>
        <a:bodyPr/>
        <a:lstStyle/>
        <a:p>
          <a:endParaRPr lang="ru-RU"/>
        </a:p>
      </dgm:t>
    </dgm:pt>
    <dgm:pt modelId="{5ADB6E2A-DB87-44F1-8F3A-4D0D35A5A83A}" type="sibTrans" cxnId="{D160DB3C-C7DE-4CFA-977C-EBFAB7E6B1C0}">
      <dgm:prSet/>
      <dgm:spPr/>
      <dgm:t>
        <a:bodyPr/>
        <a:lstStyle/>
        <a:p>
          <a:endParaRPr lang="ru-RU"/>
        </a:p>
      </dgm:t>
    </dgm:pt>
    <dgm:pt modelId="{DA1490C6-87A5-4F1B-8CC7-7617DDF65293}">
      <dgm:prSet phldrT="[Текст]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Биологиялық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ақпараттарды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талдаудағы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басқарудағы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бағдарламалық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>
            <a:buFont typeface="Arial" panose="020B0604020202020204" pitchFamily="34" charset="0"/>
            <a:buChar char="•"/>
          </a:pP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Аминқышқылдық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реттілікттің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деректік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қорын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құру</a:t>
          </a:r>
          <a:endParaRPr lang="ru-RU" sz="16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Биоинформатикадағы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бағдарламалар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ACT (Artemis Comparison Tool) —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Геномды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талдау</a:t>
          </a:r>
          <a:endParaRPr lang="en-US" sz="16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Arlequin —  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Популяция –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генетикалық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мәліметтердің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талдауы</a:t>
          </a:r>
          <a:endParaRPr lang="ru-RU" sz="1600" b="0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BioEdit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 —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нуклеотидті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аминқышқылдық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жүйелік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реттіліктердің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көптік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түзетудің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редакторы</a:t>
          </a:r>
        </a:p>
        <a:p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BLAST —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нуклеотидті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аминқышқылдық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жүйелік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реттіліктердің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мәліметтер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қоймасында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туыс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болатын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жүйелік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реттіліктерді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табу,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геномдарды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салыстыру</a:t>
          </a:r>
          <a:r>
            <a:rPr lang="ru-RU" sz="2000" b="0" i="0" dirty="0"/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A9142-2A4B-417F-92A3-84A027B1AD79}" type="parTrans" cxnId="{6BD61972-B07F-436A-8428-F3BC016D94A8}">
      <dgm:prSet/>
      <dgm:spPr/>
      <dgm:t>
        <a:bodyPr/>
        <a:lstStyle/>
        <a:p>
          <a:endParaRPr lang="ru-RU"/>
        </a:p>
      </dgm:t>
    </dgm:pt>
    <dgm:pt modelId="{7D997262-F9A9-4477-ADF1-AD3752635889}" type="sibTrans" cxnId="{6BD61972-B07F-436A-8428-F3BC016D94A8}">
      <dgm:prSet/>
      <dgm:spPr/>
      <dgm:t>
        <a:bodyPr/>
        <a:lstStyle/>
        <a:p>
          <a:endParaRPr lang="ru-RU"/>
        </a:p>
      </dgm:t>
    </dgm:pt>
    <dgm:pt modelId="{9E95304E-C780-487C-BA5D-F746E15A3C8A}">
      <dgm:prSet phldrT="[Текст]" phldr="1"/>
      <dgm:spPr/>
      <dgm:t>
        <a:bodyPr/>
        <a:lstStyle/>
        <a:p>
          <a:endParaRPr lang="ru-RU"/>
        </a:p>
      </dgm:t>
    </dgm:pt>
    <dgm:pt modelId="{E4D126BC-DD06-43F4-A526-A440A66A06E6}" type="parTrans" cxnId="{94C7094F-57F7-41F2-AFB5-DAA681C2C9FC}">
      <dgm:prSet/>
      <dgm:spPr/>
      <dgm:t>
        <a:bodyPr/>
        <a:lstStyle/>
        <a:p>
          <a:endParaRPr lang="ru-RU"/>
        </a:p>
      </dgm:t>
    </dgm:pt>
    <dgm:pt modelId="{1217EC6D-05D6-43C7-8F18-5C8664D690D9}" type="sibTrans" cxnId="{94C7094F-57F7-41F2-AFB5-DAA681C2C9FC}">
      <dgm:prSet/>
      <dgm:spPr/>
      <dgm:t>
        <a:bodyPr/>
        <a:lstStyle/>
        <a:p>
          <a:endParaRPr lang="ru-RU"/>
        </a:p>
      </dgm:t>
    </dgm:pt>
    <dgm:pt modelId="{9DC63482-E272-4C4C-B7A8-FE481230FCCC}" type="pres">
      <dgm:prSet presAssocID="{227A9CA4-F54C-4B3C-BD1D-C04C200C58D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290C1-CE9D-4D2E-AB1B-EBA7794E883B}" type="pres">
      <dgm:prSet presAssocID="{227A9CA4-F54C-4B3C-BD1D-C04C200C58DD}" presName="Background" presStyleLbl="bgImgPlace1" presStyleIdx="0" presStyleCnt="1" custLinFactNeighborX="-753" custLinFactNeighborY="623"/>
      <dgm:spPr/>
    </dgm:pt>
    <dgm:pt modelId="{F12554E7-1A0E-479B-B0A8-0C357743623C}" type="pres">
      <dgm:prSet presAssocID="{227A9CA4-F54C-4B3C-BD1D-C04C200C58D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9DD26-76E2-4141-B5BD-DE062A8E6468}" type="pres">
      <dgm:prSet presAssocID="{227A9CA4-F54C-4B3C-BD1D-C04C200C58D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EA920-DC6C-45B2-B67F-4192BABD381C}" type="pres">
      <dgm:prSet presAssocID="{227A9CA4-F54C-4B3C-BD1D-C04C200C58DD}" presName="Plus" presStyleLbl="alignNode1" presStyleIdx="0" presStyleCnt="2"/>
      <dgm:spPr/>
    </dgm:pt>
    <dgm:pt modelId="{0E7382E1-6406-4F62-B047-452C6515B639}" type="pres">
      <dgm:prSet presAssocID="{227A9CA4-F54C-4B3C-BD1D-C04C200C58DD}" presName="Minus" presStyleLbl="alignNode1" presStyleIdx="1" presStyleCnt="2"/>
      <dgm:spPr/>
    </dgm:pt>
    <dgm:pt modelId="{05560FC9-AB42-459C-9E03-FD66A9D52F3A}" type="pres">
      <dgm:prSet presAssocID="{227A9CA4-F54C-4B3C-BD1D-C04C200C58DD}" presName="Divider" presStyleLbl="parChTrans1D1" presStyleIdx="0" presStyleCnt="1"/>
      <dgm:spPr/>
    </dgm:pt>
  </dgm:ptLst>
  <dgm:cxnLst>
    <dgm:cxn modelId="{E6F34693-57F0-4B2E-BE1C-3B8FBA199033}" type="presOf" srcId="{227A9CA4-F54C-4B3C-BD1D-C04C200C58DD}" destId="{9DC63482-E272-4C4C-B7A8-FE481230FCCC}" srcOrd="0" destOrd="0" presId="urn:microsoft.com/office/officeart/2009/3/layout/PlusandMinus"/>
    <dgm:cxn modelId="{D160DB3C-C7DE-4CFA-977C-EBFAB7E6B1C0}" srcId="{227A9CA4-F54C-4B3C-BD1D-C04C200C58DD}" destId="{157D0B96-4CDE-439C-BB29-62049CF5DD3A}" srcOrd="0" destOrd="0" parTransId="{065C81F5-AA53-438D-BF07-200941374656}" sibTransId="{5ADB6E2A-DB87-44F1-8F3A-4D0D35A5A83A}"/>
    <dgm:cxn modelId="{85940D44-DA02-449F-8B5F-7CB6BD0BA75B}" type="presOf" srcId="{157D0B96-4CDE-439C-BB29-62049CF5DD3A}" destId="{F12554E7-1A0E-479B-B0A8-0C357743623C}" srcOrd="0" destOrd="0" presId="urn:microsoft.com/office/officeart/2009/3/layout/PlusandMinus"/>
    <dgm:cxn modelId="{D750639C-5874-42FB-978F-A3DD25F56F29}" type="presOf" srcId="{DA1490C6-87A5-4F1B-8CC7-7617DDF65293}" destId="{11A9DD26-76E2-4141-B5BD-DE062A8E6468}" srcOrd="0" destOrd="0" presId="urn:microsoft.com/office/officeart/2009/3/layout/PlusandMinus"/>
    <dgm:cxn modelId="{94C7094F-57F7-41F2-AFB5-DAA681C2C9FC}" srcId="{227A9CA4-F54C-4B3C-BD1D-C04C200C58DD}" destId="{9E95304E-C780-487C-BA5D-F746E15A3C8A}" srcOrd="2" destOrd="0" parTransId="{E4D126BC-DD06-43F4-A526-A440A66A06E6}" sibTransId="{1217EC6D-05D6-43C7-8F18-5C8664D690D9}"/>
    <dgm:cxn modelId="{6BD61972-B07F-436A-8428-F3BC016D94A8}" srcId="{227A9CA4-F54C-4B3C-BD1D-C04C200C58DD}" destId="{DA1490C6-87A5-4F1B-8CC7-7617DDF65293}" srcOrd="1" destOrd="0" parTransId="{8EEA9142-2A4B-417F-92A3-84A027B1AD79}" sibTransId="{7D997262-F9A9-4477-ADF1-AD3752635889}"/>
    <dgm:cxn modelId="{4DE289AE-A141-4BE1-825E-FD49AF4FD3E8}" type="presParOf" srcId="{9DC63482-E272-4C4C-B7A8-FE481230FCCC}" destId="{C79290C1-CE9D-4D2E-AB1B-EBA7794E883B}" srcOrd="0" destOrd="0" presId="urn:microsoft.com/office/officeart/2009/3/layout/PlusandMinus"/>
    <dgm:cxn modelId="{F060FD7B-588F-4F86-8380-FF236D9DF4C8}" type="presParOf" srcId="{9DC63482-E272-4C4C-B7A8-FE481230FCCC}" destId="{F12554E7-1A0E-479B-B0A8-0C357743623C}" srcOrd="1" destOrd="0" presId="urn:microsoft.com/office/officeart/2009/3/layout/PlusandMinus"/>
    <dgm:cxn modelId="{592E950F-024E-493C-9641-9A686A75C4E2}" type="presParOf" srcId="{9DC63482-E272-4C4C-B7A8-FE481230FCCC}" destId="{11A9DD26-76E2-4141-B5BD-DE062A8E6468}" srcOrd="2" destOrd="0" presId="urn:microsoft.com/office/officeart/2009/3/layout/PlusandMinus"/>
    <dgm:cxn modelId="{E1633E04-2E9D-4B16-9969-82DD34F55406}" type="presParOf" srcId="{9DC63482-E272-4C4C-B7A8-FE481230FCCC}" destId="{D02EA920-DC6C-45B2-B67F-4192BABD381C}" srcOrd="3" destOrd="0" presId="urn:microsoft.com/office/officeart/2009/3/layout/PlusandMinus"/>
    <dgm:cxn modelId="{A600911A-922C-4595-8AA1-E75B06DD1676}" type="presParOf" srcId="{9DC63482-E272-4C4C-B7A8-FE481230FCCC}" destId="{0E7382E1-6406-4F62-B047-452C6515B639}" srcOrd="4" destOrd="0" presId="urn:microsoft.com/office/officeart/2009/3/layout/PlusandMinus"/>
    <dgm:cxn modelId="{28CE1ADD-F53B-406F-AEEC-75E6C03109F8}" type="presParOf" srcId="{9DC63482-E272-4C4C-B7A8-FE481230FCCC}" destId="{05560FC9-AB42-459C-9E03-FD66A9D52F3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28.09.2022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615" y="794113"/>
            <a:ext cx="10055749" cy="853075"/>
          </a:xfrm>
        </p:spPr>
        <p:txBody>
          <a:bodyPr rtlCol="0">
            <a:noAutofit/>
          </a:bodyPr>
          <a:lstStyle/>
          <a:p>
            <a:pPr rtl="0"/>
            <a:r>
              <a:rPr lang="ru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Биологиялық деректердің ерекшеліктері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894323"/>
            <a:ext cx="11260667" cy="249801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3878303-32CB-40A5-BFE1-0910432910DE}"/>
              </a:ext>
            </a:extLst>
          </p:cNvPr>
          <p:cNvSpPr/>
          <p:nvPr/>
        </p:nvSpPr>
        <p:spPr>
          <a:xfrm>
            <a:off x="532660" y="1858915"/>
            <a:ext cx="10466773" cy="675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AD5E4-F6FA-461B-B0AC-E66A623D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0DB802-0FBA-44D3-B029-1B5CFAC9C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D2B74-6147-41C1-854F-5F8655FD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28.09.2022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4A559B-54D2-4179-BD6E-9A30C7F8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0594C3DF-856E-4E29-92C1-6E11FDE79D21}"/>
              </a:ext>
            </a:extLst>
          </p:cNvPr>
          <p:cNvSpPr txBox="1">
            <a:spLocks/>
          </p:cNvSpPr>
          <p:nvPr/>
        </p:nvSpPr>
        <p:spPr>
          <a:xfrm>
            <a:off x="747500" y="3171814"/>
            <a:ext cx="11029615" cy="322667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0" u="sng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Информатика 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—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бұл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ақпараттың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қасиеттерін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оны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жинақтау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көрсету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өңдеу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мен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тасымалдау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тәсілдерін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зерттейтін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ғылым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Информатикада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негізгі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үш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бағытты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анықтайды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теориялық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практикалық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техникалық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 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Олар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ақпарат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теориясымен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алгоритмдер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теориясымен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математикалық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логикамен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комбинаторлық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талдаумен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байлансты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информатиканың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теориялық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сұрақтарын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; 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программалау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мен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қолданбалы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бағдарламаларды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қолданумен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байланысты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практикалық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сұрақтарды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; 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ақпаратты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өңдеудің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техникалық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құралдарын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жобалауды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құрастыруды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қолдануды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зерттейді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44FA6F-F40B-4B5B-96BD-37249713AC15}"/>
              </a:ext>
            </a:extLst>
          </p:cNvPr>
          <p:cNvSpPr txBox="1"/>
          <p:nvPr/>
        </p:nvSpPr>
        <p:spPr>
          <a:xfrm>
            <a:off x="4458570" y="119865"/>
            <a:ext cx="4569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Биоинформатика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225266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266627-6294-462C-8F04-321805B8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954" y="1492937"/>
            <a:ext cx="6781355" cy="51209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есептеу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жүйелерін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мен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программалық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қамтамасыз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етуді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құрастыру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ақпаратты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тасымалдау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қабылдау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түрлендіру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сақтаумен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байланысты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процесстерді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зерттейтін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ақпараттео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ия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математикалық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модельдеу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, 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есептеу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қолданбалы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математика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әдістері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оларды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білімдердің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түрлі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салаларындағы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зерттеулерде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қолдану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адамның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интеллектуалды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қызметіндегі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логикалық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аналитикалық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ойлау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әдістерін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логикалық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шешім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оқу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визуалды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қабылдау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ойындар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т.б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.)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модельдейтін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жасанды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интеллект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әдістері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түрлі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сипаттағы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күрделі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мәселелер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бойынша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шешімдерді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дайындау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дәлелдеу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үшін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қолданылатын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әдістемелік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құралдарды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зерттейтін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жүйелік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талдау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599008D-2EA2-42A4-B701-DE81A138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6" y="1029809"/>
            <a:ext cx="3870664" cy="53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48A381-720A-433C-BB67-D2C3057F088E}"/>
              </a:ext>
            </a:extLst>
          </p:cNvPr>
          <p:cNvSpPr txBox="1"/>
          <p:nvPr/>
        </p:nvSpPr>
        <p:spPr>
          <a:xfrm>
            <a:off x="3792984" y="614369"/>
            <a:ext cx="3870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 err="1">
                <a:effectLst/>
                <a:latin typeface="Roboto" panose="02000000000000000000" pitchFamily="2" charset="0"/>
              </a:rPr>
              <a:t>Оның</a:t>
            </a:r>
            <a:r>
              <a:rPr lang="ru-RU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effectLst/>
                <a:latin typeface="Roboto" panose="02000000000000000000" pitchFamily="2" charset="0"/>
              </a:rPr>
              <a:t>басты</a:t>
            </a:r>
            <a:r>
              <a:rPr lang="ru-RU" sz="2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effectLst/>
                <a:latin typeface="Roboto" panose="02000000000000000000" pitchFamily="2" charset="0"/>
              </a:rPr>
              <a:t>бағыттары</a:t>
            </a:r>
            <a:r>
              <a:rPr lang="ru-RU" sz="2400" b="1" i="0" dirty="0">
                <a:effectLst/>
                <a:latin typeface="Roboto" panose="02000000000000000000" pitchFamily="2" charset="0"/>
              </a:rPr>
              <a:t>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520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BBC87C-F323-4FDC-AEAE-0DE5A77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28.09.2022</a:t>
            </a:fld>
            <a:endParaRPr lang="en-US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8C04AC65-4AD6-44D7-95B8-0BF89B240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226549"/>
              </p:ext>
            </p:extLst>
          </p:nvPr>
        </p:nvGraphicFramePr>
        <p:xfrm>
          <a:off x="97654" y="68961"/>
          <a:ext cx="11958222" cy="6720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809495E5-E75E-4A5F-9B37-3C2BFC5F0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9"/>
          <a:stretch/>
        </p:blipFill>
        <p:spPr bwMode="auto">
          <a:xfrm>
            <a:off x="1741249" y="5024761"/>
            <a:ext cx="8947465" cy="17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2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0AACCE-AC09-46B2-AA81-D8BDFAB4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775684"/>
            <a:ext cx="11029615" cy="17622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Биоинформатика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бағыттары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/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Салыстырмалы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геномикадағы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компьютерлік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талдаудың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тәсілдері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геномдық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биоинформатика).</a:t>
            </a:r>
          </a:p>
          <a:p>
            <a:pPr algn="l"/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Ақуыздардың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аумақтық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құрылымын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алдын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ала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жорамалдау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үшін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алгоритм мен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бағдарламаны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құрастырып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шығару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құрылымдық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биоинформатика ).</a:t>
            </a:r>
          </a:p>
          <a:p>
            <a:pPr algn="l"/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Қолданбалы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математика, статистика мен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информатиканың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әдістерін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биоинформатикада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қолданады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D7625-5BA7-4EF5-AB22-ABC962EE883A}"/>
              </a:ext>
            </a:extLst>
          </p:cNvPr>
          <p:cNvSpPr/>
          <p:nvPr/>
        </p:nvSpPr>
        <p:spPr>
          <a:xfrm>
            <a:off x="581191" y="4661888"/>
            <a:ext cx="11029615" cy="2196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Есептеуіш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биологиядағы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зерттеулер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кейбір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жағдайларда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жүйелік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биологиямен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сәйкестенеді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Есептеуіш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биология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көптеген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жағдайларда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алгоритмдерді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зерттеп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табуға,сонымен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қатар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нақты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есептеп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табу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тәсілдеріне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негізделген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Биоинформатика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де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оның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тәсілдері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биохимияда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биофизикада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экологияда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сондай-ақ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басқа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салаларда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да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пайдаланылады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 Биоинформатика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жобаларындағы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негізгі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жол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–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бұл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эксперимент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арқылы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алынған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ДНК мен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ақуыздардың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құрылымы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туралы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мәліметтерді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өте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көлемді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де «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шулы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»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жерлерден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пайдалана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отырып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ақпаратты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үшін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математикалық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құрал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тәсілдерді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6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пайдалану</a:t>
            </a:r>
            <a:r>
              <a:rPr lang="ru-RU" sz="16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17849C80-A44E-4EFD-B93B-0EBF92162550}"/>
              </a:ext>
            </a:extLst>
          </p:cNvPr>
          <p:cNvSpPr/>
          <p:nvPr/>
        </p:nvSpPr>
        <p:spPr>
          <a:xfrm>
            <a:off x="5459765" y="2965142"/>
            <a:ext cx="1272468" cy="1411549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E97C68E-E4FD-467D-BA93-7FACF2BD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604">
            <a:off x="1012053" y="2894119"/>
            <a:ext cx="3623122" cy="1553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6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01FD4B01-0586-4E34-B31A-AC0B61D78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25071"/>
              </p:ext>
            </p:extLst>
          </p:nvPr>
        </p:nvGraphicFramePr>
        <p:xfrm>
          <a:off x="0" y="0"/>
          <a:ext cx="12192000" cy="693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F4BD22-659D-45D4-BC71-BCF4D0BA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28.09.2022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0504959-B261-457F-8472-F148CD80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3" y="816745"/>
            <a:ext cx="8299437" cy="5059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Биоинформатиканың</a:t>
            </a: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негізгі</a:t>
            </a: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міндеті</a:t>
            </a: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7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08BA96-48AB-4471-B105-3F74926C2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05" y="1577057"/>
            <a:ext cx="5776995" cy="491917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ClustalW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JalView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—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нуклеотидті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аминқышқылдық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жүйелік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реттіліктердің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көп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сандылығын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бір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деңгейге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түзету</a:t>
            </a:r>
            <a:endParaRPr lang="ru-RU" sz="24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DnaSP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—  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ДНК –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лы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жүйелік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реттілік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полиморфизмін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талдау</a:t>
            </a:r>
            <a:endParaRPr lang="ru-RU" sz="24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Genepop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— 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популяция-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генетикалық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талдау</a:t>
            </a:r>
            <a:endParaRPr lang="ru-RU" sz="24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Genetix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— 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популяция-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генетикалық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талдау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(француз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тілінде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ғана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бағдарламаға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кіру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мүмкіндік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береді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l"/>
            <a:r>
              <a:rPr lang="en-US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Modeller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белоктар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құрылысын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моделдеу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программасы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Белоктар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құрылысын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салыстырмалы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түрде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моделдейді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Auto Dock-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бұл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программа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арқылы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дәрілік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препараттардың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ағзаға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қалай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әсер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етуін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3Д 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құрылымда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көруге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болады</a:t>
            </a:r>
            <a:endParaRPr lang="ru-RU" sz="24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MEGA —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молекулалы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эволюциялы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генетикалық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талдау</a:t>
            </a:r>
            <a:endParaRPr lang="ru-RU" sz="24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A367BA3-86B4-491A-B170-2CF702BA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73" y="863084"/>
            <a:ext cx="5152598" cy="55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A93F47-FA0A-47A3-BD45-058415C7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12055"/>
            <a:ext cx="11029615" cy="5439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«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Биоинформатиканың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биологиядағы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рөлі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мен </a:t>
            </a:r>
            <a:r>
              <a:rPr lang="ru-RU" sz="2800" b="1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маңызы</a:t>
            </a:r>
            <a:r>
              <a:rPr lang="ru-RU" sz="28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»</a:t>
            </a:r>
            <a:endParaRPr lang="ru-RU" sz="28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Биология мен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Информатиканын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қиылысында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жатқан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сала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ол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биоинформатика. </a:t>
            </a:r>
          </a:p>
          <a:p>
            <a:pPr algn="l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Биоинформатика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ғылымнын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жас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саласы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болып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табылады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және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де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оның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даму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қарқыны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таңғаларлық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тез. Осы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үрдістін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себебі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неде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? </a:t>
            </a:r>
          </a:p>
          <a:p>
            <a:pPr algn="l"/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Технологиянын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дамуы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деп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те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айтуға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болады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 Осы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саланын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өрлеуіне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себепші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болған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адамдарынын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бірі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ағылшын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ғалымы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Фредерик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Санджер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l"/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Санджер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өзі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тікелей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биоинформатикамен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айналыспаса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да,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биологиялық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манызды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ақпаратты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алудын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жолын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тапқан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осы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еңбектері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үшін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екі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мәрте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Нобель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сыйлығын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алған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Бірінші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Нобель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сыйлығын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нәруыздын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амин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қышқылдары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байланысқан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тізбегін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табатын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тәсілі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тапқан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болса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екінші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премиясын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ДНҚ-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ның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тізбегін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анықтау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үшін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тәсілді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тапқан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үшін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алды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l"/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ДНҚ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тізбегін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анықтау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мүмкіндігі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пайда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болғансон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адамзат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көптеген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ағзалардың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генетикалық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кодтарын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анықтай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бастады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осындай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жобалардын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ең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ауқымдысы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адам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геномы </a:t>
            </a:r>
            <a:r>
              <a:rPr lang="ru-RU" sz="28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жобасы</a:t>
            </a:r>
            <a:r>
              <a:rPr lang="ru-RU" sz="28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551D3A-EB67-4285-B9E5-97332B88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57545"/>
            <a:ext cx="11029615" cy="166968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kk-KZ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 рахмет </a:t>
            </a:r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  <a:r>
              <a:rPr lang="kk-KZ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FEA0D0-8115-4AF1-8156-EE4C2B0E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28.09.2022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B496400-0796-440B-AD4C-C7C454A3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3" y="4151800"/>
            <a:ext cx="10972800" cy="27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A224C3B3-2238-47AF-835E-731C4408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94337" cy="20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3400E298-2CEE-499E-B924-DE7A7E05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68" y="-9277"/>
            <a:ext cx="4068932" cy="20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11F8EA38-ADF0-46DF-824B-CB5A2796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38" y="-9277"/>
            <a:ext cx="4228730" cy="20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3901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{562CB8B1-53D0-4751-B69C-D64676F9BC7E}tf33552983_win32</Template>
  <TotalTime>426</TotalTime>
  <Words>255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Corbel</vt:lpstr>
      <vt:lpstr>Franklin Gothic Book</vt:lpstr>
      <vt:lpstr>Franklin Gothic Demi</vt:lpstr>
      <vt:lpstr>Roboto</vt:lpstr>
      <vt:lpstr>Tahoma</vt:lpstr>
      <vt:lpstr>Wingdings</vt:lpstr>
      <vt:lpstr>Wingdings 2</vt:lpstr>
      <vt:lpstr>ДивидендVTI</vt:lpstr>
      <vt:lpstr>Биологиялық деректердің ерекшеліктері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Биоинформатиканың негізгі міндеті: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Шартты тестілеу әдістері. Циклдерді тестілеу.</dc:title>
  <dc:creator>Жасталап Кайрат</dc:creator>
  <cp:lastModifiedBy>Dauren</cp:lastModifiedBy>
  <cp:revision>15</cp:revision>
  <dcterms:created xsi:type="dcterms:W3CDTF">2021-11-11T15:14:15Z</dcterms:created>
  <dcterms:modified xsi:type="dcterms:W3CDTF">2022-09-28T09:19:23Z</dcterms:modified>
</cp:coreProperties>
</file>